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3400000" cx="1069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ontserrat Medium"/>
      <p:regular r:id="rId11"/>
      <p:bold r:id="rId12"/>
      <p:italic r:id="rId13"/>
      <p:boldItalic r:id="rId14"/>
    </p:embeddedFont>
    <p:embeddedFont>
      <p:font typeface="Work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370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370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Medium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ontserratMedium-italic.fntdata"/><Relationship Id="rId12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WorkSans-regular.fntdata"/><Relationship Id="rId14" Type="http://schemas.openxmlformats.org/officeDocument/2006/relationships/font" Target="fonts/MontserratMedium-boldItalic.fntdata"/><Relationship Id="rId17" Type="http://schemas.openxmlformats.org/officeDocument/2006/relationships/font" Target="fonts/WorkSans-italic.fntdata"/><Relationship Id="rId16" Type="http://schemas.openxmlformats.org/officeDocument/2006/relationships/font" Target="fonts/Work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WorkSans-boldItalic.fntdata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45957" y="685800"/>
            <a:ext cx="156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45957" y="685800"/>
            <a:ext cx="1566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3387393"/>
            <a:ext cx="9963000" cy="93381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12893657"/>
            <a:ext cx="9963000" cy="36060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5032240"/>
            <a:ext cx="9963000" cy="89331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14340831"/>
            <a:ext cx="9963000" cy="59178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9785144"/>
            <a:ext cx="9963000" cy="38298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2024611"/>
            <a:ext cx="9963000" cy="26055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5243106"/>
            <a:ext cx="9963000" cy="155430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2024611"/>
            <a:ext cx="9963000" cy="26055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5243106"/>
            <a:ext cx="4677000" cy="155430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5243106"/>
            <a:ext cx="4677000" cy="155430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2024611"/>
            <a:ext cx="9963000" cy="26055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2527664"/>
            <a:ext cx="3283500" cy="34380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6321890"/>
            <a:ext cx="3283500" cy="144642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2047927"/>
            <a:ext cx="7445700" cy="186108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569"/>
            <a:ext cx="5346000" cy="234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5610245"/>
            <a:ext cx="4730100" cy="67440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12752397"/>
            <a:ext cx="4730100" cy="56187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3294129"/>
            <a:ext cx="4486500" cy="168105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19246710"/>
            <a:ext cx="7014300" cy="27525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2024611"/>
            <a:ext cx="9963000" cy="26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5243106"/>
            <a:ext cx="9963000" cy="15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21214985"/>
            <a:ext cx="641700" cy="17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13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5" Type="http://schemas.openxmlformats.org/officeDocument/2006/relationships/image" Target="../media/image12.png"/><Relationship Id="rId1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5154000"/>
            <a:ext cx="10692000" cy="40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 rot="-5400000">
            <a:off x="8943125" y="3179775"/>
            <a:ext cx="2447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BIG NUMBERS</a:t>
            </a:r>
            <a:endParaRPr i="1" sz="2400"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10692000" cy="1835100"/>
          </a:xfrm>
          <a:prstGeom prst="rect">
            <a:avLst/>
          </a:prstGeom>
          <a:solidFill>
            <a:srgbClr val="242C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 rot="-5400000">
            <a:off x="-1012000" y="6799175"/>
            <a:ext cx="3155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EVOLUÇÃO</a:t>
            </a:r>
            <a:endParaRPr i="1" sz="2800"/>
          </a:p>
        </p:txBody>
      </p:sp>
      <p:sp>
        <p:nvSpPr>
          <p:cNvPr id="58" name="Google Shape;58;p13"/>
          <p:cNvSpPr txBox="1"/>
          <p:nvPr/>
        </p:nvSpPr>
        <p:spPr>
          <a:xfrm rot="-5400000">
            <a:off x="8589125" y="10588600"/>
            <a:ext cx="3155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TEMAS </a:t>
            </a:r>
            <a:endParaRPr i="1" sz="2800"/>
          </a:p>
        </p:txBody>
      </p:sp>
      <p:sp>
        <p:nvSpPr>
          <p:cNvPr id="59" name="Google Shape;59;p13"/>
          <p:cNvSpPr txBox="1"/>
          <p:nvPr/>
        </p:nvSpPr>
        <p:spPr>
          <a:xfrm>
            <a:off x="6712850" y="705300"/>
            <a:ext cx="22383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PERÍODO ANALISADO: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XX/XX - XX/XX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AMOSTRAGEM: 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XX.XXX publicações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0" y="12889325"/>
            <a:ext cx="10692000" cy="426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 rot="-5400000">
            <a:off x="-1197850" y="14715575"/>
            <a:ext cx="3527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INFLUENCIADORES</a:t>
            </a:r>
            <a:endParaRPr i="1" sz="2400"/>
          </a:p>
        </p:txBody>
      </p:sp>
      <p:sp>
        <p:nvSpPr>
          <p:cNvPr id="62" name="Google Shape;62;p13"/>
          <p:cNvSpPr txBox="1"/>
          <p:nvPr/>
        </p:nvSpPr>
        <p:spPr>
          <a:xfrm>
            <a:off x="355875" y="12060325"/>
            <a:ext cx="2849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Termos mais usados pelos usuários nas suas interações</a:t>
            </a:r>
            <a:endParaRPr sz="1000"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00" y="9561500"/>
            <a:ext cx="2956256" cy="24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527088" y="12060325"/>
            <a:ext cx="2849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Principais temas das narrativas construídas por usuários</a:t>
            </a:r>
            <a:endParaRPr sz="1000"/>
          </a:p>
        </p:txBody>
      </p:sp>
      <p:sp>
        <p:nvSpPr>
          <p:cNvPr id="65" name="Google Shape;65;p13"/>
          <p:cNvSpPr/>
          <p:nvPr/>
        </p:nvSpPr>
        <p:spPr>
          <a:xfrm>
            <a:off x="580300" y="17573138"/>
            <a:ext cx="1893900" cy="180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0" y="20339050"/>
            <a:ext cx="10692000" cy="306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 rot="-5400000">
            <a:off x="8589125" y="18284525"/>
            <a:ext cx="31557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PARTICIPANTES</a:t>
            </a:r>
            <a:r>
              <a:rPr i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2400"/>
          </a:p>
        </p:txBody>
      </p:sp>
      <p:sp>
        <p:nvSpPr>
          <p:cNvPr id="68" name="Google Shape;68;p13"/>
          <p:cNvSpPr txBox="1"/>
          <p:nvPr/>
        </p:nvSpPr>
        <p:spPr>
          <a:xfrm rot="-5400000">
            <a:off x="-300550" y="21665900"/>
            <a:ext cx="1732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INSIGHTS</a:t>
            </a:r>
            <a:r>
              <a:rPr i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2400"/>
          </a:p>
        </p:txBody>
      </p:sp>
      <p:pic>
        <p:nvPicPr>
          <p:cNvPr descr="Twitter Logo - PNG e Vetor - Download de Logo"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50" y="2471737"/>
            <a:ext cx="433001" cy="352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agram Logo - PNG e Vetor - Download de Logo"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350" y="4096494"/>
            <a:ext cx="421330" cy="420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– entre ou cadastre-se"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8" y="3529304"/>
            <a:ext cx="433002" cy="43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tube-logo - Trucão Comunicação em Transporte" id="72" name="Google Shape;7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350" y="2994024"/>
            <a:ext cx="421338" cy="42135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2378075" y="2641600"/>
            <a:ext cx="2047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261050" y="1977163"/>
            <a:ext cx="180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% Distribuição nas redes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378075" y="1977100"/>
            <a:ext cx="22383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Alcance potencial de usuários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8231250" y="1977175"/>
            <a:ext cx="22383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Nos trends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994275" y="2471625"/>
            <a:ext cx="180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XX%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863725" y="13248525"/>
            <a:ext cx="1619100" cy="5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4045100" y="16521444"/>
            <a:ext cx="2047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Inserir comentário sobre o influenciador ou métrica 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 post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6183450" y="16521444"/>
            <a:ext cx="2047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Inserir comentário sobre o influenciador ou métrica 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 post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8231250" y="16521444"/>
            <a:ext cx="2047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Inserir comentário sobre o influenciador ou métrica 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 post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647638" y="19612250"/>
            <a:ext cx="7391325" cy="352500"/>
            <a:chOff x="453800" y="19621775"/>
            <a:chExt cx="7391325" cy="352500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453800" y="19621775"/>
              <a:ext cx="20478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FFFFFF"/>
                  </a:solidFill>
                  <a:highlight>
                    <a:srgbClr val="242C5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Inserir a razão de ser o mais comentado e sentimento mais presente </a:t>
              </a:r>
              <a:endParaRPr sz="1000">
                <a:solidFill>
                  <a:srgbClr val="FFFFFF"/>
                </a:solidFill>
                <a:highlight>
                  <a:srgbClr val="242C5A"/>
                </a:highlight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3102125" y="19621775"/>
              <a:ext cx="20478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FFFFFF"/>
                  </a:solidFill>
                  <a:highlight>
                    <a:srgbClr val="242C5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Inserir a razão de ser o mais comentado e sentimento mais presente </a:t>
              </a:r>
              <a:endParaRPr sz="1000">
                <a:solidFill>
                  <a:srgbClr val="FFFFFF"/>
                </a:solidFill>
                <a:highlight>
                  <a:srgbClr val="242C5A"/>
                </a:highlight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5797325" y="19621775"/>
              <a:ext cx="20478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FFFFFF"/>
                  </a:solidFill>
                  <a:highlight>
                    <a:srgbClr val="242C5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Inserir a razão de ser o mais comentado e sentimento mais presente </a:t>
              </a:r>
              <a:endParaRPr sz="1000">
                <a:solidFill>
                  <a:srgbClr val="FFFFFF"/>
                </a:solidFill>
                <a:highlight>
                  <a:srgbClr val="242C5A"/>
                </a:highlight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6" name="Google Shape;86;p13"/>
          <p:cNvSpPr txBox="1"/>
          <p:nvPr/>
        </p:nvSpPr>
        <p:spPr>
          <a:xfrm>
            <a:off x="1117038" y="20803600"/>
            <a:ext cx="867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AutoNum type="arabicPeriod"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Colocar em tópicos aqui insights sobre o programa  - o que deu certo e o que não 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117038" y="22572825"/>
            <a:ext cx="867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AutoNum type="arabicPeriod"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Colocar em tópicos aqui insights sobre o programa  - o que deu certo e o que não 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117038" y="21688213"/>
            <a:ext cx="867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AutoNum type="arabicPeriod"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Colocar em tópicos aqui insights sobre o programa  - o que deu certo e o que não 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117038" y="22130519"/>
            <a:ext cx="867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AutoNum type="arabicPeriod"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Colocar em tópicos aqui insights sobre o programa  - o que deu certo e o que não 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117038" y="21245906"/>
            <a:ext cx="867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AutoNum type="arabicPeriod"/>
            </a:pPr>
            <a:r>
              <a:rPr lang="pt-BR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Colocar em tópicos aqui insights sobre o programa  - o que deu certo e o que não 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1050" y="706287"/>
            <a:ext cx="386600" cy="3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619200" y="603150"/>
            <a:ext cx="37665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Modelo de Relatório </a:t>
            </a:r>
            <a:endParaRPr sz="23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988450" y="3028438"/>
            <a:ext cx="180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XX%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994300" y="3585225"/>
            <a:ext cx="180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XX%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988438" y="4148938"/>
            <a:ext cx="180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XX%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592275" y="2329663"/>
            <a:ext cx="180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XXX.XXX.XXX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9">
            <a:alphaModFix/>
          </a:blip>
          <a:srcRect b="15817" l="9596" r="7464" t="18440"/>
          <a:stretch/>
        </p:blipFill>
        <p:spPr>
          <a:xfrm>
            <a:off x="3333200" y="2824125"/>
            <a:ext cx="2498575" cy="2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10">
            <a:alphaModFix/>
          </a:blip>
          <a:srcRect b="18378" l="7873" r="7466" t="18442"/>
          <a:stretch/>
        </p:blipFill>
        <p:spPr>
          <a:xfrm>
            <a:off x="5680838" y="2824125"/>
            <a:ext cx="2550400" cy="21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8221350" y="2329675"/>
            <a:ext cx="18099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#bbb20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#redebbb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#foraprior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highlight>
                  <a:srgbClr val="242C5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#Thelminha</a:t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highlight>
                <a:srgbClr val="242C5A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31725" y="5550313"/>
            <a:ext cx="8817576" cy="169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31738" y="7240338"/>
            <a:ext cx="8817576" cy="17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13">
            <a:alphaModFix/>
          </a:blip>
          <a:srcRect b="0" l="1941" r="0" t="0"/>
          <a:stretch/>
        </p:blipFill>
        <p:spPr>
          <a:xfrm>
            <a:off x="3473525" y="9562817"/>
            <a:ext cx="2956250" cy="249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14">
            <a:alphaModFix/>
          </a:blip>
          <a:srcRect b="19048" l="5067" r="7113" t="17791"/>
          <a:stretch/>
        </p:blipFill>
        <p:spPr>
          <a:xfrm>
            <a:off x="6721429" y="9541813"/>
            <a:ext cx="2849100" cy="244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15">
            <a:alphaModFix/>
          </a:blip>
          <a:srcRect b="5513" l="0" r="7114" t="2286"/>
          <a:stretch/>
        </p:blipFill>
        <p:spPr>
          <a:xfrm>
            <a:off x="1117051" y="13192038"/>
            <a:ext cx="2579521" cy="30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/>
          <p:nvPr/>
        </p:nvSpPr>
        <p:spPr>
          <a:xfrm>
            <a:off x="3185063" y="17624500"/>
            <a:ext cx="1893900" cy="180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5789850" y="17620638"/>
            <a:ext cx="1893900" cy="180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4067175" y="13192125"/>
            <a:ext cx="2047800" cy="332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Principais publicações do período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6149213" y="13175325"/>
            <a:ext cx="2047800" cy="332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Principais publicações do período</a:t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8286750" y="13175325"/>
            <a:ext cx="2047800" cy="332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Principais publicações do período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